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1140" r:id="rId3"/>
    <p:sldId id="1166" r:id="rId4"/>
    <p:sldId id="1142" r:id="rId5"/>
    <p:sldId id="1161" r:id="rId6"/>
    <p:sldId id="1162" r:id="rId7"/>
    <p:sldId id="1143" r:id="rId8"/>
    <p:sldId id="1155" r:id="rId9"/>
    <p:sldId id="1156" r:id="rId10"/>
    <p:sldId id="1157" r:id="rId11"/>
    <p:sldId id="1163" r:id="rId12"/>
    <p:sldId id="1164" r:id="rId13"/>
    <p:sldId id="1165" r:id="rId14"/>
    <p:sldId id="1158" r:id="rId15"/>
    <p:sldId id="1168" r:id="rId16"/>
    <p:sldId id="1159" r:id="rId17"/>
    <p:sldId id="1160" r:id="rId18"/>
    <p:sldId id="1169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pancakes didn’t look good, and they had few strawberries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felt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knew that Mom had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early because of her work, but he couldn’t help getting angry because this meant he would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walked back to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 saying anything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/>
          </a:p>
          <a:p>
            <a:pPr hangingPunct="0">
              <a:spcAft>
                <a:spcPts val="0"/>
              </a:spcAft>
              <a:tabLst>
                <a:tab pos="4410710" algn="l"/>
                <a:tab pos="5130800" algn="l"/>
                <a:tab pos="657098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upset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7500" y="304308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60854" y="3568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考查形容词辨析。句意：杰森觉得很沮丧。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饱的；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upset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沮丧的；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饥饿的。根据上文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这些煎饼看起来并不好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而且里面几乎没有草莓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以及下文中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不由自主地变得愤怒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当杰森看到爸爸做的煎饼时心情很差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370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pancakes didn’t look good, and they had few strawberries in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 felt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knew that Mom had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early because of her work, but he couldn’t help getting angry because this meant he would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promise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walked back to 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 saying anything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/>
          </a:p>
          <a:p>
            <a:pPr hangingPunct="0">
              <a:spcAft>
                <a:spcPts val="0"/>
              </a:spcAft>
              <a:tabLst>
                <a:tab pos="4410710" algn="l"/>
                <a:tab pos="5130800" algn="l"/>
                <a:tab pos="6570980" algn="l"/>
                <a:tab pos="89115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reply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0487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9998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考查动词辨析。句意：他知道妈妈是由于工作而不得不早点离开。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烹饪；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to do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不得不做某事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这里指由于工作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妈妈不得不早点离开家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于是爸爸代替妈妈来做煎饼。故选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72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pancakes didn’t look good, and they had few strawberries in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 felt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knew that Mom had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early because of her work, but he couldn’t help getting angry because this meant he would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promise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walked back to 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 saying anything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/>
          </a:p>
          <a:p>
            <a:pPr hangingPunct="0">
              <a:spcAft>
                <a:spcPts val="0"/>
              </a:spcAft>
              <a:tabLst>
                <a:tab pos="4410710" algn="l"/>
                <a:tab pos="5130800" algn="l"/>
                <a:tab pos="6570980" algn="l"/>
                <a:tab pos="89115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0487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考查动词辨析。句意：但是他还是不由自主地变得愤怒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因为这意味着他要违背他的承诺了。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违背；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记得；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保持。联系上文可知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杰森承诺要带妈妈做的煎饼去俱乐部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而此时的煎饼是爸爸在做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且做出来的煎饼不符合杰森的期待。因此杰森认为他将违背他之前的诺言。故选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515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pancakes didn’t look good, and they had few strawberries in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 felt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knew that Mom had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early because of her work, but he couldn’t help getting angry because this meant he would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promise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walked back to 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 saying anything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/>
          </a:p>
          <a:p>
            <a:pPr hangingPunct="0">
              <a:spcAft>
                <a:spcPts val="0"/>
              </a:spcAft>
              <a:tabLst>
                <a:tab pos="4410710" algn="l"/>
                <a:tab pos="5130800" algn="l"/>
                <a:tab pos="6570980" algn="l"/>
                <a:tab pos="89115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0314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2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考查名词辨析。句意：他什么都没说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走回了他的房间。从下文的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“sitting on the bed”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杰森由于心情不佳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一言不发地回到了自己的房间。故选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50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 an hour later, Dad shouted in the kitchen, “Jason, the pancakes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not really hungry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Jason replied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5645150" algn="l"/>
                <a:tab pos="80772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heavy         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ready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simpl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famous</a:t>
            </a:r>
            <a:endParaRPr lang="en-US" altLang="zh-CN" smtClean="0"/>
          </a:p>
        </p:txBody>
      </p:sp>
      <p:sp>
        <p:nvSpPr>
          <p:cNvPr id="3" name="矩形 2"/>
          <p:cNvSpPr/>
          <p:nvPr/>
        </p:nvSpPr>
        <p:spPr>
          <a:xfrm>
            <a:off x="855874" y="274342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3"/>
          <p:cNvSpPr txBox="1">
            <a:spLocks/>
          </p:cNvSpPr>
          <p:nvPr/>
        </p:nvSpPr>
        <p:spPr bwMode="auto">
          <a:xfrm>
            <a:off x="360854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考查形容词辨析。句意：半小时后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爸爸在厨房里喊道：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煎饼做好了。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”heavy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准备好的；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著名的。这里指爸爸做好了煎饼。故选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14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Sitting on the bed, Jason let his mind run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 of memories of his parents came to his mind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knew how much they love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knew he had done something wrong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5130800" algn="l"/>
                <a:tab pos="657098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4500" y="24968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14"/>
          <p:cNvSpPr txBox="1">
            <a:spLocks/>
          </p:cNvSpPr>
          <p:nvPr/>
        </p:nvSpPr>
        <p:spPr bwMode="auto">
          <a:xfrm>
            <a:off x="5132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考查副词辨析。句意：坐在床上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杰森任由自己的思绪自由驰骋。大量和父母有关的回忆清晰地涌现出来。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早早地；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严重地；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清晰地。根据下文可知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杰森知道父母有多么爱他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因此记忆应该是清晰地涌现出来。故选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92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Sitting on the bed, Jason let his mind run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 of memories of his parents came to his mind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knew how much they love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knew he had done something wrong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for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8874" y="324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6"/>
          <p:cNvSpPr txBox="1">
            <a:spLocks/>
          </p:cNvSpPr>
          <p:nvPr/>
        </p:nvSpPr>
        <p:spPr bwMode="auto">
          <a:xfrm>
            <a:off x="360854" y="37389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考查动词短语辨析。句意：他知道了他们有多爱和在意他。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 about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 from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收到（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 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329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 walked into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sorry, Dad,”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shouldn’t have been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Dad laughed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pancakes do not taste that bad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having some, Jason thought his father’s pancakes were also nice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5130800" algn="l"/>
                <a:tab pos="657098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careless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0248" y="30400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17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考查形容词辨析。句意：我不应该愤怒的。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angry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愤怒的；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strict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严格的；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careless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粗心的；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serious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严肃的。根据上文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他不由自主地变得愤怒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杰森产生了愤怒的情绪。故选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391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 walked into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sorry, Dad,”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shouldn’t have been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Dad laughed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pancakes do not taste that bad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having some, Jason thought his father’s pancakes were also nice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410710" algn="l"/>
                <a:tab pos="5130800" algn="l"/>
                <a:tab pos="6570980" algn="l"/>
                <a:tab pos="89115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7500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8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考查动词辨析。句意：过来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儿子。不要担心。我的煎饼尝起来没那么糟糕。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laugh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哭；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使用。这里父亲用幽默化解了杰森的内疚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并让杰森不要担心。故选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3974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主要讲述了杰森因妈妈上班由爸爸代做煎饼而生气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自我反思后理解了父母的爱。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336984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877" y="883604"/>
            <a:ext cx="10562659" cy="120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9740"/>
            <a:ext cx="11485848" cy="4413516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技巧点拨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联系上下文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紧扣情节发展与情感变化线索。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解析重点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因果逻辑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看见父亲做饼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询问原因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父亲解释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为你做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情感链条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煎饼卖相差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客观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upset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主观感受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行为归因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关键词复现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promised</a:t>
            </a:r>
            <a:r>
              <a:rPr lang="zh-CN" altLang="zh-CN" b="1" spc="-15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承诺带饼</a:t>
            </a:r>
            <a:r>
              <a:rPr lang="zh-CN" altLang="zh-CN" b="1" spc="-15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pc="-150" dirty="0"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b="1" spc="-15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违背承诺</a:t>
            </a:r>
            <a:r>
              <a:rPr lang="zh-CN" altLang="zh-CN" b="1" spc="-15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pc="-15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形成直接对应。</a:t>
            </a:r>
            <a:endParaRPr lang="zh-CN" altLang="zh-CN" sz="900" spc="-1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行为呼应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room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生气回房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+mj-ea"/>
                <a:ea typeface="+mj-ea"/>
              </a:rPr>
              <a:t>→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12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clearly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在房中回忆清晰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+mj-ea"/>
                <a:ea typeface="+mj-ea"/>
              </a:rPr>
              <a:t>→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13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care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about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忆起父母关爱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 bwMode="auto">
          <a:xfrm>
            <a:off x="338820" y="1052736"/>
            <a:ext cx="11507882" cy="4968552"/>
          </a:xfrm>
          <a:prstGeom prst="rect">
            <a:avLst/>
          </a:prstGeom>
          <a:noFill/>
          <a:ln w="19050" algn="ctr">
            <a:solidFill>
              <a:srgbClr val="2ABDF2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888" y="836712"/>
            <a:ext cx="1557888" cy="470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55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Jason, a 14-year-old boy, is a middle school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loves sports and often goes 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club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Saturday morning, Jason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thing—his mom’s strawberry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pancakes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he would take some pancakes to their sports club this Saturday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5130800" algn="l"/>
                <a:tab pos="6570980" algn="l"/>
                <a:tab pos="89115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chess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考查名词辨析。句意：他热爱运动并经常在周末去运动俱乐部。此处根据上文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热爱运动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周末去的是运动俱乐部。故选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Jason, a 14-year-old boy, is a middle school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loves sports and often goes 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club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Saturday morning, Jason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thing—his mom’s strawberry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pancakes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he would take some pancakes to their sports club this Saturday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5130800" algn="l"/>
                <a:tab pos="6570980" algn="l"/>
                <a:tab pos="89115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keeps away from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</a:p>
          <a:p>
            <a:pPr hangingPunct="0">
              <a:spcAft>
                <a:spcPts val="0"/>
              </a:spcAft>
              <a:tabLst>
                <a:tab pos="4410710" algn="l"/>
                <a:tab pos="5130800" algn="l"/>
                <a:tab pos="6570980" algn="l"/>
                <a:tab pos="89115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forward to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good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30517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考查动词短语辨析。句意：每周六早晨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杰森都盼望着一样东西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那就是他妈妈做的草莓煎饼。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away from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远离；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 up with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追上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赶上；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forward 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期盼；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good 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擅长。联系下文可知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杰森妈妈的草莓煎饼很好吃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杰森甚至要带去给他俱乐部的伙伴。故选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333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Jason, a 14-year-old boy, is a middle school student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loves sports and often goes to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club on weekends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Saturday morning, Jason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thing—his mom’s strawberry pancakes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he would take some pancakes to their sports club this Saturday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5130800" algn="l"/>
                <a:tab pos="6570980" algn="l"/>
                <a:tab pos="89115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advised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believed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refused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promised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55874" y="30517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50100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考查动词辨析。句意：并且他承诺这周六会带一些煎饼到体育俱乐部去。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承诺。根据第五段中的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he couldn’t help getting angry because this meant he would ... his promise”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带草莓煎饼是杰森的承诺。故选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95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Saturday morning, Jason woke up and walked to the kitchen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find his dad making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pancakes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/>
          </a:p>
          <a:p>
            <a:pPr hangingPunct="0">
              <a:spcAft>
                <a:spcPts val="0"/>
              </a:spcAft>
              <a:tabLst>
                <a:tab pos="4410710" algn="l"/>
                <a:tab pos="5130800" algn="l"/>
                <a:tab pos="6570980" algn="l"/>
                <a:tab pos="89115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55874" y="195133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4648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考查形容词辨析。句意：他惊讶地发现他的爸爸正在做煎饼。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无聊的。根据下文杰森问为什么是爸爸在做煎饼可知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此处指他很惊讶。故选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“Dad,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 making pancakes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Jason asked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5130800" algn="l"/>
                <a:tab pos="6570980" algn="l"/>
                <a:tab pos="89115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55874" y="218150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270292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考查疑问词。句意：杰森问道：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爸爸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为什么是你在做煎饼？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根据下文中爸爸的解释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“Your mom got a phone call early this morning and she had to go to the company because of her work”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杰森是在问爸爸做煎饼的原因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因此要用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来提问。故选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“Your mom got a phone call early this morning and she had to go to the company because of her work, so I’m here trying making pancakes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you,” Dad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5130800" algn="l"/>
                <a:tab pos="6570980" algn="l"/>
                <a:tab pos="89115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endParaRPr lang="en-US" altLang="zh-CN" smtClean="0"/>
          </a:p>
        </p:txBody>
      </p:sp>
      <p:sp>
        <p:nvSpPr>
          <p:cNvPr id="2" name="矩形 1"/>
          <p:cNvSpPr/>
          <p:nvPr/>
        </p:nvSpPr>
        <p:spPr>
          <a:xfrm>
            <a:off x="873127" y="26714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31628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考查介词辨析。句意：所以我来尝试为你做煎饼。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2063</Words>
  <Application>Microsoft Office PowerPoint</Application>
  <PresentationFormat>自定义</PresentationFormat>
  <Paragraphs>73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447</cp:revision>
  <dcterms:created xsi:type="dcterms:W3CDTF">2020-11-06T05:24:00Z</dcterms:created>
  <dcterms:modified xsi:type="dcterms:W3CDTF">2025-09-17T19:47:25Z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